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72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  <p:sldId id="258" r:id="rId17"/>
    <p:sldId id="25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EAE93-DD7D-4609-ADC8-123CC94DE9C6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44D8-540B-4656-BAB1-ED48FF3CDE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0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A44D8-540B-4656-BAB1-ED48FF3CDEA7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36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19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08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19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751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33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90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00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099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22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6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92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046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59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A812FE-C85A-429A-A994-E0AB0A4CAE15}" type="datetimeFigureOut">
              <a:rPr lang="en-IN" smtClean="0"/>
              <a:t>01-05-2020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4A5F84B-3063-49AC-8C9D-507B975DA3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033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873404"/>
            <a:ext cx="10571998" cy="14942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CASE TAKING- DR. ELIZABETH WRIGHT</a:t>
            </a:r>
            <a:endParaRPr lang="en-IN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0" y="5174165"/>
            <a:ext cx="3133492" cy="1063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Dr. Priyanka P 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Assistant Professor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Dept. of Repertory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SKHMC</a:t>
            </a:r>
            <a:endParaRPr lang="en-IN" sz="16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1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8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140970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physician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should now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take up</a:t>
            </a:r>
            <a:r>
              <a:rPr lang="en-US" spc="-14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each  item</a:t>
            </a:r>
            <a:endParaRPr lang="en-US" dirty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rgbClr val="F8F8F8"/>
                </a:solidFill>
                <a:latin typeface="Arial"/>
                <a:cs typeface="Arial"/>
              </a:rPr>
              <a:t>Physician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must find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what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aggravates,</a:t>
            </a:r>
            <a:r>
              <a:rPr lang="en-US" spc="-10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or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ameliorates,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its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concomitants,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its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relation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to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mental states</a:t>
            </a:r>
            <a:r>
              <a:rPr lang="en-US" spc="-4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etc.</a:t>
            </a:r>
            <a:endParaRPr lang="en-US" dirty="0">
              <a:latin typeface="Arial"/>
              <a:cs typeface="Arial"/>
            </a:endParaRPr>
          </a:p>
          <a:p>
            <a:pPr marL="355600" marR="229870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rgbClr val="F8F8F8"/>
                </a:solidFill>
                <a:latin typeface="Arial"/>
                <a:cs typeface="Arial"/>
              </a:rPr>
              <a:t>ee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which of 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possible </a:t>
            </a:r>
            <a:r>
              <a:rPr lang="en-US" spc="-5" dirty="0" err="1">
                <a:solidFill>
                  <a:srgbClr val="F8F8F8"/>
                </a:solidFill>
                <a:latin typeface="Arial"/>
                <a:cs typeface="Arial"/>
              </a:rPr>
              <a:t>mentals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,  generals, particulars, and modalities  have not been mentioned and</a:t>
            </a:r>
            <a:r>
              <a:rPr lang="en-US" spc="-5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question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patient about each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of</a:t>
            </a:r>
            <a:r>
              <a:rPr lang="en-US" spc="-6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these.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295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9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Should not ask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Yes or No</a:t>
            </a:r>
            <a:r>
              <a:rPr lang="en-US" spc="-6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questions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864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10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8F8F8"/>
                </a:solidFill>
                <a:latin typeface="Arial"/>
                <a:cs typeface="Arial"/>
              </a:rPr>
              <a:t>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must make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sure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that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has  questioned the patient on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every system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and function,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otherwise some</a:t>
            </a:r>
            <a:r>
              <a:rPr lang="en-US" spc="-9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important  detail will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be</a:t>
            </a:r>
            <a:r>
              <a:rPr lang="en-US" spc="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missed</a:t>
            </a:r>
            <a:endParaRPr lang="en-US" dirty="0">
              <a:latin typeface="Arial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769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11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mental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symptoms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and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characteristics of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the patient should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usually be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elicited last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when the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patient's confidence has been more fully  gained.</a:t>
            </a:r>
            <a:endParaRPr lang="en-US" dirty="0">
              <a:latin typeface="Arial"/>
              <a:cs typeface="Arial"/>
            </a:endParaRPr>
          </a:p>
          <a:p>
            <a:pPr marL="355600" marR="1186815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dirty="0"/>
              <a:t>	</a:t>
            </a:r>
            <a:r>
              <a:rPr lang="en-US" spc="-5" dirty="0" smtClean="0">
                <a:solidFill>
                  <a:srgbClr val="F8F8F8"/>
                </a:solidFill>
                <a:latin typeface="Arial"/>
                <a:cs typeface="Arial"/>
              </a:rPr>
              <a:t>Evaluate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emotional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causes</a:t>
            </a:r>
            <a:r>
              <a:rPr lang="en-US" spc="-10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of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disease</a:t>
            </a:r>
            <a:endParaRPr lang="en-US" dirty="0">
              <a:latin typeface="Arial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0967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12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At </a:t>
            </a:r>
            <a:r>
              <a:rPr lang="en-US" spc="-10" dirty="0">
                <a:solidFill>
                  <a:srgbClr val="F8F8F8"/>
                </a:solidFill>
                <a:latin typeface="Arial"/>
                <a:cs typeface="Arial"/>
              </a:rPr>
              <a:t>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close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of 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interview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patient  must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be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made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to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feel that the</a:t>
            </a:r>
            <a:r>
              <a:rPr lang="en-US" spc="-9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physician  is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deeply interested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in his</a:t>
            </a:r>
            <a:r>
              <a:rPr lang="en-US" spc="-5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case</a:t>
            </a:r>
            <a:endParaRPr lang="en-US" dirty="0">
              <a:latin typeface="Arial"/>
              <a:cs typeface="Arial"/>
            </a:endParaRPr>
          </a:p>
          <a:p>
            <a:pPr marL="355600" marR="412115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A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thorough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physical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examination</a:t>
            </a:r>
            <a:r>
              <a:rPr lang="en-US" spc="-8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and  the routine laboratory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work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must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be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done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on every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new patient and the  patients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instructed as to why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they  should not use other drugs during  </a:t>
            </a:r>
            <a:r>
              <a:rPr lang="en-US" spc="-10" dirty="0">
                <a:solidFill>
                  <a:srgbClr val="F8F8F8"/>
                </a:solidFill>
                <a:latin typeface="Arial"/>
                <a:cs typeface="Arial"/>
              </a:rPr>
              <a:t>homoeopathic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10" dirty="0">
                <a:solidFill>
                  <a:srgbClr val="F8F8F8"/>
                </a:solidFill>
                <a:latin typeface="Arial"/>
                <a:cs typeface="Arial"/>
              </a:rPr>
              <a:t>treatment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25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SUMMARY ON THE INSTRUCTIONS ON CASE TAKING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3233854"/>
            <a:ext cx="11157698" cy="262494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C000"/>
                </a:solidFill>
              </a:rPr>
              <a:t>Given in book “ A Brief Study Course in Homoeopathy”</a:t>
            </a:r>
          </a:p>
          <a:p>
            <a:pPr marL="0" indent="0" algn="ctr">
              <a:buNone/>
            </a:pPr>
            <a:endParaRPr lang="en-US" sz="3800" dirty="0" smtClean="0"/>
          </a:p>
          <a:p>
            <a:pPr marL="457200" indent="-457200">
              <a:lnSpc>
                <a:spcPct val="170000"/>
              </a:lnSpc>
              <a:buAutoNum type="arabicPeriod"/>
            </a:pPr>
            <a:r>
              <a:rPr lang="en-US" sz="6400" dirty="0" smtClean="0"/>
              <a:t>Homoeopath must know his patient spiritually, emotionally, mentally, physically and sociologically.</a:t>
            </a:r>
          </a:p>
          <a:p>
            <a:pPr marL="457200" indent="-457200">
              <a:lnSpc>
                <a:spcPct val="170000"/>
              </a:lnSpc>
              <a:buAutoNum type="arabicPeriod"/>
            </a:pPr>
            <a:r>
              <a:rPr lang="en-US" sz="6400" dirty="0" smtClean="0"/>
              <a:t>Physician must be tranquil and cordial. </a:t>
            </a:r>
            <a:r>
              <a:rPr lang="en-US" sz="6400" dirty="0" err="1" smtClean="0"/>
              <a:t>He/She</a:t>
            </a:r>
            <a:r>
              <a:rPr lang="en-US" sz="6400" dirty="0" smtClean="0"/>
              <a:t> must be receptive and clear his mind of other pre-occupations</a:t>
            </a:r>
          </a:p>
          <a:p>
            <a:pPr marL="457200" indent="-457200">
              <a:lnSpc>
                <a:spcPct val="170000"/>
              </a:lnSpc>
              <a:buAutoNum type="arabicPeriod"/>
            </a:pPr>
            <a:r>
              <a:rPr lang="en-US" sz="6400" dirty="0" smtClean="0"/>
              <a:t>Physician must allow the patient to tell his own story in his own way without any interruption.</a:t>
            </a:r>
          </a:p>
          <a:p>
            <a:pPr marL="0" indent="0" algn="ctr">
              <a:buNone/>
            </a:pPr>
            <a:endParaRPr lang="en-US" sz="24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I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8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18371"/>
            <a:ext cx="11124244" cy="4627756"/>
          </a:xfrm>
        </p:spPr>
        <p:txBody>
          <a:bodyPr/>
          <a:lstStyle/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Personality of patient , his state of mind, physical status, traits of character should be noted.</a:t>
            </a:r>
          </a:p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Beginner can list all that symptoms narrated by patient and observed by </a:t>
            </a:r>
            <a:r>
              <a:rPr lang="en-US" dirty="0" err="1" smtClean="0"/>
              <a:t>physiscian</a:t>
            </a:r>
            <a:r>
              <a:rPr lang="en-US" dirty="0" smtClean="0"/>
              <a:t> for working out the case.</a:t>
            </a:r>
          </a:p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If patient is loquacious, physician should adopt active questioning to keep him on the main track.</a:t>
            </a:r>
          </a:p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Physician should encourage the patient while he is narrating his story.</a:t>
            </a:r>
          </a:p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Physical examination and necessary laboratory tests must be done.</a:t>
            </a:r>
          </a:p>
          <a:p>
            <a:pPr>
              <a:buClr>
                <a:schemeClr val="tx1"/>
              </a:buClr>
              <a:buFont typeface="+mj-lt"/>
              <a:buAutoNum type="arabicPeriod" startAt="4"/>
            </a:pPr>
            <a:r>
              <a:rPr lang="en-US" dirty="0" smtClean="0"/>
              <a:t>Physician must go through the mental generals, particulars, &amp; modalities and if it is not been mentioned then question the patient each of these.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523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3620952"/>
          </a:xfrm>
        </p:spPr>
        <p:txBody>
          <a:bodyPr/>
          <a:lstStyle/>
          <a:p>
            <a:pPr>
              <a:buClr>
                <a:schemeClr val="tx1"/>
              </a:buClr>
              <a:buFont typeface="+mj-lt"/>
              <a:buAutoNum type="arabicPeriod" startAt="10"/>
            </a:pPr>
            <a:r>
              <a:rPr lang="en-US" dirty="0" smtClean="0"/>
              <a:t>Don’t ask Yes or NO questions. Ask questions which makes the patient to think before answering.</a:t>
            </a:r>
          </a:p>
          <a:p>
            <a:pPr>
              <a:buClr>
                <a:schemeClr val="tx1"/>
              </a:buClr>
              <a:buFont typeface="+mj-lt"/>
              <a:buAutoNum type="arabicPeriod" startAt="10"/>
            </a:pPr>
            <a:r>
              <a:rPr lang="en-US" dirty="0" smtClean="0"/>
              <a:t>Physician must question on every system and functions </a:t>
            </a:r>
            <a:r>
              <a:rPr lang="en-US" dirty="0" err="1" smtClean="0"/>
              <a:t>inorder</a:t>
            </a:r>
            <a:r>
              <a:rPr lang="en-US" dirty="0" smtClean="0"/>
              <a:t> to avoid missing of important detail.</a:t>
            </a:r>
          </a:p>
          <a:p>
            <a:pPr>
              <a:buClr>
                <a:schemeClr val="tx1"/>
              </a:buClr>
              <a:buFont typeface="+mj-lt"/>
              <a:buAutoNum type="arabicPeriod" startAt="10"/>
            </a:pPr>
            <a:r>
              <a:rPr lang="en-US" dirty="0" smtClean="0"/>
              <a:t>Collect mental symptoms and characteristics of patient after gaining their confidence.</a:t>
            </a:r>
          </a:p>
          <a:p>
            <a:pPr>
              <a:buClr>
                <a:schemeClr val="tx1"/>
              </a:buClr>
              <a:buFont typeface="+mj-lt"/>
              <a:buAutoNum type="arabicPeriod" startAt="10"/>
            </a:pPr>
            <a:r>
              <a:rPr lang="en-US" dirty="0" smtClean="0"/>
              <a:t>Patient must get an impression that the physician is interested in his case.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7643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6068" y="2967335"/>
            <a:ext cx="81849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010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1" y="447187"/>
            <a:ext cx="11675327" cy="47046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Given in book “ A Brief Study Course in Homoeopathy”</a:t>
            </a:r>
            <a:br>
              <a:rPr lang="en-US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9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1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9964517" cy="3636511"/>
          </a:xfrm>
        </p:spPr>
        <p:txBody>
          <a:bodyPr>
            <a:normAutofit/>
          </a:bodyPr>
          <a:lstStyle/>
          <a:p>
            <a:pPr marL="355600" marR="160655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The physician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must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be receptive, like</a:t>
            </a:r>
            <a:r>
              <a:rPr lang="en-US" sz="2000" spc="-17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a 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photographic</a:t>
            </a:r>
            <a:r>
              <a:rPr lang="en-US" sz="2000" spc="-2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plate</a:t>
            </a:r>
            <a:endParaRPr lang="en-US" sz="2000" dirty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He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must clear his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mind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of other  preoccupations and </a:t>
            </a:r>
            <a:r>
              <a:rPr lang="en-US" sz="2000" spc="-10" dirty="0">
                <a:solidFill>
                  <a:srgbClr val="F8F8F8"/>
                </a:solidFill>
                <a:latin typeface="Arial"/>
                <a:cs typeface="Arial"/>
              </a:rPr>
              <a:t>of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previous opinions  about the</a:t>
            </a:r>
            <a:r>
              <a:rPr lang="en-US" sz="2000" spc="-2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patient.</a:t>
            </a:r>
            <a:endParaRPr lang="en-US" sz="2000" dirty="0">
              <a:latin typeface="Arial"/>
              <a:cs typeface="Arial"/>
            </a:endParaRPr>
          </a:p>
          <a:p>
            <a:pPr marL="355600" marR="60325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He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must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be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cordial, and after the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first 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greeting and question,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"What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brings</a:t>
            </a:r>
            <a:r>
              <a:rPr lang="en-US" sz="2000" spc="-4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you  to see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me"?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or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"Tell me what </a:t>
            </a:r>
            <a:r>
              <a:rPr lang="en-US" sz="2000" dirty="0">
                <a:solidFill>
                  <a:srgbClr val="F8F8F8"/>
                </a:solidFill>
                <a:latin typeface="Arial"/>
                <a:cs typeface="Arial"/>
              </a:rPr>
              <a:t>is</a:t>
            </a:r>
            <a:r>
              <a:rPr lang="en-US" sz="2000" spc="-8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z="2000" spc="-5" dirty="0" smtClean="0">
                <a:solidFill>
                  <a:srgbClr val="F8F8F8"/>
                </a:solidFill>
                <a:latin typeface="Arial"/>
                <a:cs typeface="Arial"/>
              </a:rPr>
              <a:t>that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solidFill>
                  <a:srgbClr val="F8F8F8"/>
                </a:solidFill>
                <a:latin typeface="Arial"/>
                <a:cs typeface="Arial"/>
              </a:rPr>
              <a:t>troubles </a:t>
            </a:r>
            <a:r>
              <a:rPr lang="en-US" sz="2000" spc="-5" dirty="0">
                <a:solidFill>
                  <a:srgbClr val="F8F8F8"/>
                </a:solidFill>
                <a:latin typeface="Arial"/>
                <a:cs typeface="Arial"/>
              </a:rPr>
              <a:t>you“?</a:t>
            </a:r>
            <a:endParaRPr lang="en-US" sz="2000" dirty="0">
              <a:latin typeface="Arial"/>
              <a:cs typeface="Arial"/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5748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2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physician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must allow the patient</a:t>
            </a:r>
            <a:r>
              <a:rPr lang="en-US" spc="-10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to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tell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his own story in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his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own</a:t>
            </a:r>
            <a:r>
              <a:rPr lang="en-US" spc="-10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way.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666FF"/>
              </a:buClr>
              <a:buFont typeface="Wingdings"/>
              <a:buChar char=""/>
            </a:pPr>
            <a:endParaRPr lang="en-US" sz="3200" dirty="0">
              <a:latin typeface="Times New Roman"/>
              <a:cs typeface="Times New Roman"/>
            </a:endParaRPr>
          </a:p>
          <a:p>
            <a:pPr marL="355600" marR="1132840">
              <a:buClr>
                <a:srgbClr val="6666FF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Should not ask any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Questions</a:t>
            </a:r>
            <a:r>
              <a:rPr lang="en-US" spc="-9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or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interruptions.</a:t>
            </a:r>
            <a:endParaRPr lang="en-US" dirty="0">
              <a:latin typeface="Arial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558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3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710" indent="0">
              <a:lnSpc>
                <a:spcPct val="100000"/>
              </a:lnSpc>
              <a:spcBef>
                <a:spcPts val="865"/>
              </a:spcBef>
              <a:buNone/>
            </a:pPr>
            <a:r>
              <a:rPr lang="en-US" sz="2000" dirty="0">
                <a:solidFill>
                  <a:srgbClr val="FFC000"/>
                </a:solidFill>
                <a:latin typeface="Arial"/>
                <a:cs typeface="Arial"/>
              </a:rPr>
              <a:t>Observations of</a:t>
            </a:r>
            <a:r>
              <a:rPr lang="en-US" sz="2000" spc="-6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FFC000"/>
                </a:solidFill>
                <a:latin typeface="Arial"/>
                <a:cs typeface="Arial"/>
              </a:rPr>
              <a:t>Physician</a:t>
            </a:r>
          </a:p>
          <a:p>
            <a:pPr marL="3549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030" algn="l"/>
              </a:tabLst>
            </a:pP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>
                <a:latin typeface="Arial"/>
                <a:cs typeface="Arial"/>
              </a:rPr>
              <a:t>personality </a:t>
            </a:r>
            <a:r>
              <a:rPr lang="en-US" dirty="0">
                <a:latin typeface="Arial"/>
                <a:cs typeface="Arial"/>
              </a:rPr>
              <a:t>of the</a:t>
            </a:r>
            <a:r>
              <a:rPr lang="en-US" spc="-85" dirty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patient.</a:t>
            </a:r>
            <a:endParaRPr lang="en-US" dirty="0" smtClean="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030" algn="l"/>
              </a:tabLst>
            </a:pPr>
            <a:r>
              <a:rPr lang="en-US" dirty="0" smtClean="0">
                <a:latin typeface="Arial"/>
                <a:cs typeface="Arial"/>
              </a:rPr>
              <a:t>His </a:t>
            </a:r>
            <a:r>
              <a:rPr lang="en-US" spc="-5" dirty="0">
                <a:latin typeface="Arial"/>
                <a:cs typeface="Arial"/>
              </a:rPr>
              <a:t>apparent </a:t>
            </a:r>
            <a:r>
              <a:rPr lang="en-US" dirty="0">
                <a:latin typeface="Arial"/>
                <a:cs typeface="Arial"/>
              </a:rPr>
              <a:t>state of </a:t>
            </a:r>
            <a:r>
              <a:rPr lang="en-US" spc="-5" dirty="0">
                <a:latin typeface="Arial"/>
                <a:cs typeface="Arial"/>
              </a:rPr>
              <a:t>mind both </a:t>
            </a:r>
            <a:r>
              <a:rPr lang="en-US" dirty="0">
                <a:latin typeface="Arial"/>
                <a:cs typeface="Arial"/>
              </a:rPr>
              <a:t>in </a:t>
            </a:r>
            <a:r>
              <a:rPr lang="en-US" spc="-5" dirty="0">
                <a:latin typeface="Arial"/>
                <a:cs typeface="Arial"/>
              </a:rPr>
              <a:t>himself  and </a:t>
            </a:r>
            <a:r>
              <a:rPr lang="en-US" spc="-10" dirty="0">
                <a:latin typeface="Arial"/>
                <a:cs typeface="Arial"/>
              </a:rPr>
              <a:t>in </a:t>
            </a:r>
            <a:r>
              <a:rPr lang="en-US" spc="-5" dirty="0">
                <a:latin typeface="Arial"/>
                <a:cs typeface="Arial"/>
              </a:rPr>
              <a:t>relation </a:t>
            </a:r>
            <a:r>
              <a:rPr lang="en-US" dirty="0">
                <a:latin typeface="Arial"/>
                <a:cs typeface="Arial"/>
              </a:rPr>
              <a:t>to </a:t>
            </a:r>
            <a:r>
              <a:rPr lang="en-US" spc="-5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doctor </a:t>
            </a:r>
            <a:r>
              <a:rPr lang="en-US" spc="-5" dirty="0">
                <a:latin typeface="Arial"/>
                <a:cs typeface="Arial"/>
              </a:rPr>
              <a:t>(whether  depressed, </a:t>
            </a:r>
            <a:r>
              <a:rPr lang="en-US" dirty="0">
                <a:latin typeface="Arial"/>
                <a:cs typeface="Arial"/>
              </a:rPr>
              <a:t>shy, suspicious, secretive,</a:t>
            </a:r>
            <a:r>
              <a:rPr lang="en-US" spc="-1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afraid,  ashamed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etc</a:t>
            </a:r>
            <a:r>
              <a:rPr lang="en-US" dirty="0" smtClean="0">
                <a:latin typeface="Arial"/>
                <a:cs typeface="Arial"/>
              </a:rPr>
              <a:t>.).</a:t>
            </a:r>
          </a:p>
          <a:p>
            <a:pPr marL="3549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030" algn="l"/>
              </a:tabLst>
            </a:pPr>
            <a:r>
              <a:rPr lang="en-US" dirty="0" smtClean="0">
                <a:latin typeface="Arial"/>
                <a:cs typeface="Arial"/>
              </a:rPr>
              <a:t>His </a:t>
            </a:r>
            <a:r>
              <a:rPr lang="en-US" spc="-5" dirty="0">
                <a:latin typeface="Arial"/>
                <a:cs typeface="Arial"/>
              </a:rPr>
              <a:t>apparent </a:t>
            </a:r>
            <a:r>
              <a:rPr lang="en-US" dirty="0">
                <a:latin typeface="Arial"/>
                <a:cs typeface="Arial"/>
              </a:rPr>
              <a:t>physical status (signs</a:t>
            </a:r>
            <a:r>
              <a:rPr lang="en-US" spc="-13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  </a:t>
            </a:r>
            <a:r>
              <a:rPr lang="en-US" spc="-5" dirty="0">
                <a:latin typeface="Arial"/>
                <a:cs typeface="Arial"/>
              </a:rPr>
              <a:t>disease </a:t>
            </a:r>
            <a:r>
              <a:rPr lang="en-US" dirty="0">
                <a:latin typeface="Arial"/>
                <a:cs typeface="Arial"/>
              </a:rPr>
              <a:t>in </a:t>
            </a:r>
            <a:r>
              <a:rPr lang="en-US" spc="-5" dirty="0">
                <a:latin typeface="Arial"/>
                <a:cs typeface="Arial"/>
              </a:rPr>
              <a:t>gait, complexion, difficulty </a:t>
            </a:r>
            <a:r>
              <a:rPr lang="en-US" spc="-10" dirty="0">
                <a:latin typeface="Arial"/>
                <a:cs typeface="Arial"/>
              </a:rPr>
              <a:t>in  </a:t>
            </a:r>
            <a:r>
              <a:rPr lang="en-US" spc="-5" dirty="0">
                <a:latin typeface="Arial"/>
                <a:cs typeface="Arial"/>
              </a:rPr>
              <a:t>breathing,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etc</a:t>
            </a:r>
            <a:r>
              <a:rPr lang="en-US" dirty="0" smtClean="0">
                <a:latin typeface="Arial"/>
                <a:cs typeface="Arial"/>
              </a:rPr>
              <a:t>.)</a:t>
            </a:r>
          </a:p>
          <a:p>
            <a:pPr marL="3549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030" algn="l"/>
              </a:tabLst>
            </a:pPr>
            <a:r>
              <a:rPr lang="en-US" spc="-5" dirty="0" smtClean="0">
                <a:latin typeface="Arial"/>
                <a:cs typeface="Arial"/>
              </a:rPr>
              <a:t>Traits </a:t>
            </a:r>
            <a:r>
              <a:rPr lang="en-US" spc="-10" dirty="0">
                <a:latin typeface="Arial"/>
                <a:cs typeface="Arial"/>
              </a:rPr>
              <a:t>of </a:t>
            </a:r>
            <a:r>
              <a:rPr lang="en-US" dirty="0">
                <a:latin typeface="Arial"/>
                <a:cs typeface="Arial"/>
              </a:rPr>
              <a:t>character as shown in</a:t>
            </a:r>
            <a:r>
              <a:rPr lang="en-US" spc="-1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dress,  </a:t>
            </a:r>
            <a:r>
              <a:rPr lang="en-US" spc="-5" dirty="0">
                <a:latin typeface="Arial"/>
                <a:cs typeface="Arial"/>
              </a:rPr>
              <a:t>cleanliness, neatness, pride,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983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5285" marR="549910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375285" algn="l"/>
              </a:tabLst>
            </a:pPr>
            <a:r>
              <a:rPr lang="en-US" dirty="0"/>
              <a:t>The physician </a:t>
            </a:r>
            <a:r>
              <a:rPr lang="en-US" spc="-5" dirty="0"/>
              <a:t>must </a:t>
            </a:r>
            <a:r>
              <a:rPr lang="en-US" dirty="0"/>
              <a:t>record every</a:t>
            </a:r>
            <a:r>
              <a:rPr lang="en-US" spc="-170" dirty="0"/>
              <a:t> </a:t>
            </a:r>
            <a:r>
              <a:rPr lang="en-US" spc="-5" dirty="0"/>
              <a:t>item  </a:t>
            </a:r>
            <a:r>
              <a:rPr lang="en-US" dirty="0"/>
              <a:t>which </a:t>
            </a:r>
            <a:r>
              <a:rPr lang="en-US" spc="-5" dirty="0"/>
              <a:t>seems </a:t>
            </a:r>
            <a:r>
              <a:rPr lang="en-US" dirty="0"/>
              <a:t>to </a:t>
            </a:r>
            <a:r>
              <a:rPr lang="en-US" spc="-5" dirty="0"/>
              <a:t>him important, </a:t>
            </a:r>
            <a:r>
              <a:rPr lang="en-US" dirty="0"/>
              <a:t>in </a:t>
            </a:r>
            <a:r>
              <a:rPr lang="en-US" spc="-5" dirty="0"/>
              <a:t>the  </a:t>
            </a:r>
            <a:r>
              <a:rPr lang="en-US" dirty="0"/>
              <a:t>words of the </a:t>
            </a:r>
            <a:r>
              <a:rPr lang="en-US" spc="-5" dirty="0"/>
              <a:t>patient, both </a:t>
            </a:r>
            <a:r>
              <a:rPr lang="en-US" dirty="0"/>
              <a:t>in what the  </a:t>
            </a:r>
            <a:r>
              <a:rPr lang="en-US" spc="-5" dirty="0"/>
              <a:t>patient </a:t>
            </a:r>
            <a:r>
              <a:rPr lang="en-US" dirty="0"/>
              <a:t>says </a:t>
            </a:r>
            <a:r>
              <a:rPr lang="en-US" spc="-5" dirty="0"/>
              <a:t>and </a:t>
            </a:r>
            <a:r>
              <a:rPr lang="en-US" spc="-10" dirty="0"/>
              <a:t>in </a:t>
            </a:r>
            <a:r>
              <a:rPr lang="en-US" spc="-5" dirty="0"/>
              <a:t>what </a:t>
            </a:r>
            <a:r>
              <a:rPr lang="en-US" dirty="0"/>
              <a:t>he </a:t>
            </a:r>
            <a:r>
              <a:rPr lang="en-US" spc="-5" dirty="0"/>
              <a:t>himself  </a:t>
            </a:r>
            <a:r>
              <a:rPr lang="en-US" dirty="0"/>
              <a:t>observes</a:t>
            </a:r>
          </a:p>
          <a:p>
            <a:pPr marL="375285" marR="5080">
              <a:spcBef>
                <a:spcPts val="770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87680" algn="l"/>
                <a:tab pos="488315" algn="l"/>
              </a:tabLst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spc="-5" dirty="0"/>
              <a:t>Should </a:t>
            </a:r>
            <a:r>
              <a:rPr lang="en-US" dirty="0"/>
              <a:t>keep </a:t>
            </a:r>
            <a:r>
              <a:rPr lang="en-US" spc="-5" dirty="0"/>
              <a:t>blank </a:t>
            </a:r>
            <a:r>
              <a:rPr lang="en-US" dirty="0"/>
              <a:t>space </a:t>
            </a:r>
            <a:r>
              <a:rPr lang="en-US" spc="-5" dirty="0"/>
              <a:t>between</a:t>
            </a:r>
            <a:r>
              <a:rPr lang="en-US" spc="-90" dirty="0"/>
              <a:t> </a:t>
            </a:r>
            <a:r>
              <a:rPr lang="en-US" spc="-5" dirty="0"/>
              <a:t>each  symptoms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974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5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459740" algn="just">
              <a:spcBef>
                <a:spcPts val="10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8630" algn="l"/>
              </a:tabLst>
            </a:pP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When the patient has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come to a</a:t>
            </a:r>
            <a:r>
              <a:rPr lang="en-US" spc="-9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full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stop the physician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may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says, "What  else"?</a:t>
            </a:r>
            <a:endParaRPr lang="en-US" dirty="0">
              <a:latin typeface="Arial"/>
              <a:cs typeface="Arial"/>
            </a:endParaRPr>
          </a:p>
          <a:p>
            <a:pPr marL="355600" marR="5080">
              <a:spcBef>
                <a:spcPts val="76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  <a:tab pos="2924810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If</a:t>
            </a:r>
            <a:r>
              <a:rPr lang="en-US" spc="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 smtClean="0">
                <a:solidFill>
                  <a:srgbClr val="F8F8F8"/>
                </a:solidFill>
                <a:latin typeface="Arial"/>
                <a:cs typeface="Arial"/>
              </a:rPr>
              <a:t>patient </a:t>
            </a:r>
            <a:r>
              <a:rPr lang="en-US" dirty="0" smtClean="0">
                <a:solidFill>
                  <a:srgbClr val="F8F8F8"/>
                </a:solidFill>
                <a:latin typeface="Arial"/>
                <a:cs typeface="Arial"/>
              </a:rPr>
              <a:t>gives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only brief and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objective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data,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physician can do</a:t>
            </a:r>
            <a:r>
              <a:rPr lang="en-US" spc="-15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active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questioning</a:t>
            </a:r>
            <a:endParaRPr lang="en-US" dirty="0">
              <a:latin typeface="Arial"/>
              <a:cs typeface="Arial"/>
            </a:endParaRPr>
          </a:p>
          <a:p>
            <a:pPr marL="355600" marR="752475">
              <a:spcBef>
                <a:spcPts val="775"/>
              </a:spcBef>
              <a:buClr>
                <a:srgbClr val="6666FF"/>
              </a:buClr>
              <a:buSzPct val="70312"/>
              <a:buFont typeface="Wingdings"/>
              <a:buChar char=""/>
              <a:tabLst>
                <a:tab pos="467995" algn="l"/>
                <a:tab pos="468630" algn="l"/>
                <a:tab pos="3514725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If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the patient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is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loquacious,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be  conscious</a:t>
            </a:r>
            <a:r>
              <a:rPr lang="en-US" spc="-2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about	the prevention</a:t>
            </a:r>
            <a:r>
              <a:rPr lang="en-US" spc="-8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of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irrelevancies</a:t>
            </a:r>
            <a:endParaRPr lang="en-US" dirty="0">
              <a:latin typeface="Arial"/>
              <a:cs typeface="Arial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525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76" y="436037"/>
            <a:ext cx="10571998" cy="9704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6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Encourage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patient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while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patient</a:t>
            </a:r>
            <a:r>
              <a:rPr lang="en-US" spc="-95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is 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narrating the</a:t>
            </a:r>
            <a:r>
              <a:rPr lang="en-US" spc="-40" dirty="0">
                <a:solidFill>
                  <a:srgbClr val="F8F8F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story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642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INSTRUCTION: 7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If the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case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has not been completed in 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one sitting </a:t>
            </a:r>
            <a:r>
              <a:rPr lang="en-US" spc="-5" dirty="0">
                <a:solidFill>
                  <a:srgbClr val="F8F8F8"/>
                </a:solidFill>
                <a:latin typeface="Arial"/>
                <a:cs typeface="Arial"/>
              </a:rPr>
              <a:t>,give appointment for </a:t>
            </a:r>
            <a:r>
              <a:rPr lang="en-US" dirty="0">
                <a:solidFill>
                  <a:srgbClr val="F8F8F8"/>
                </a:solidFill>
                <a:latin typeface="Arial"/>
                <a:cs typeface="Arial"/>
              </a:rPr>
              <a:t>next  day.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5671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44</TotalTime>
  <Words>599</Words>
  <Application>Microsoft Office PowerPoint</Application>
  <PresentationFormat>Widescreen</PresentationFormat>
  <Paragraphs>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Rounded MT Bold</vt:lpstr>
      <vt:lpstr>Calibri</vt:lpstr>
      <vt:lpstr>Century Gothic</vt:lpstr>
      <vt:lpstr>Cooper Black</vt:lpstr>
      <vt:lpstr>Times New Roman</vt:lpstr>
      <vt:lpstr>Wingdings</vt:lpstr>
      <vt:lpstr>Wingdings 2</vt:lpstr>
      <vt:lpstr>Quotable</vt:lpstr>
      <vt:lpstr>CASE TAKING- DR. ELIZABETH WRIGHT</vt:lpstr>
      <vt:lpstr>Given in book “ A Brief Study Course in Homoeopathy” </vt:lpstr>
      <vt:lpstr>INSTRUCTION: 1</vt:lpstr>
      <vt:lpstr>INSTRUCTION: 2</vt:lpstr>
      <vt:lpstr>INSTRUCTION: 3</vt:lpstr>
      <vt:lpstr>INSTRUCTION: 4</vt:lpstr>
      <vt:lpstr>INSTRUCTION: 5</vt:lpstr>
      <vt:lpstr>INSTRUCTION: 6</vt:lpstr>
      <vt:lpstr>INSTRUCTION: 7</vt:lpstr>
      <vt:lpstr>INSTRUCTION: 8</vt:lpstr>
      <vt:lpstr>INSTRUCTION: 9</vt:lpstr>
      <vt:lpstr>INSTRUCTION: 10</vt:lpstr>
      <vt:lpstr>INSTRUCTION: 11</vt:lpstr>
      <vt:lpstr>INSTRUCTION: 12</vt:lpstr>
      <vt:lpstr>SUMMARY ON THE INSTRUCTIONS ON CASE TAKING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TAKING- DR. ELIZABETH WRIGHT</dc:title>
  <dc:creator>Admin</dc:creator>
  <cp:lastModifiedBy>Admin</cp:lastModifiedBy>
  <cp:revision>8</cp:revision>
  <dcterms:created xsi:type="dcterms:W3CDTF">2020-05-01T04:46:42Z</dcterms:created>
  <dcterms:modified xsi:type="dcterms:W3CDTF">2020-05-01T05:30:43Z</dcterms:modified>
</cp:coreProperties>
</file>